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jpe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F7321-28F6-84C4-F6AC-EAB0E97A0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7F7875-6D2B-6E75-0AE2-5A00B7372C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3C1F7-3467-333E-4B53-65F9C2629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7585F-3689-8E8E-CB33-C27C60FC2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9577F-D9A8-ECC4-2C08-1CA147F92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1763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90463-DF07-AA8F-8BDD-EB01A276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07E32E-FF82-478E-6E7A-334B6ED80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7C755E-836B-12BE-1ACD-85702233D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9B185-784C-AF08-4920-192650AF7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0AC3C-4825-FB9B-1176-3959F1F05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8048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AFA390-6B71-02B4-3867-11F054D1B5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6F186-BBD9-E4DF-0546-1A4CAEA85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3CC25-CBD8-D724-682F-17D731D26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1B53A-5628-1EF3-194F-1E7756F67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CC45F-A2E4-7781-DB7F-2AB64212F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1476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83DEA-B6D5-4CB6-CEF9-88AE8DDC6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FD337-D2C1-A4D3-C9AD-EAB961A56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D300C-B681-6A2E-0E10-73D7C244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2AAA9-5EC7-F964-3253-7BE24E276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A4F91-B3FA-7137-7676-E5A75220F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022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09827-1873-5D2B-72D0-AD9B3A832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9D0F01-6554-BAD4-9B3D-8FBBC3EA6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D867A-3D71-42BC-E5BD-3A008839E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E5787-87E5-F4A6-A776-3D8FDB3E6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A3B7A-FD3C-A1EB-0E5F-DB6634A6E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2636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03B74-D397-B540-B6F3-CE80231F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6945A-44B4-5999-0F5B-FFFC55864D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3A77BA-B284-A10E-1E2F-5DCBCF9D19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960981-18B2-4CD5-612E-76A150E56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03A5F-BBB5-ADD0-438E-B8A6E4E21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7E5A4A-DF5A-1C69-0045-854178727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627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722A2-E14B-FCD0-CF58-6B88FE5AC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2000F6-E1DB-0EF1-7405-D9D18B5D2C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9F8088-A38C-968A-09D4-3486EDCB8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59A972-7C2E-BA40-78E1-E94CBCE742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FAE6FE-7DFD-C036-FBF6-0E2D551B9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ADD02D-AAD9-2105-4DD3-B8F711BF1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DC839E-D146-E4BA-8724-8D4FCAEA4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882791-B94C-136E-CC9F-37F029285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328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2A6C5-283E-4799-ADAC-DC9F8CFAF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055D46-5BCB-414E-E3ED-D00CE5D26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61BEDB-68FE-A85E-8C99-103052999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0A65D8-DBF2-7A52-F018-C6988D684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6481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3757B6-0A74-A589-7203-D73600BBF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DE14A9-848F-D084-DEA3-A8FF941DC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C54DCF-72C0-14E0-3E4E-33EEF31E0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9915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B82CF-54E3-D1CE-0719-7026B15AA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F5100-8B52-9927-75AA-528E5C7B8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B05D87-C838-1444-BD8F-A3263B864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34944-10B9-DBE4-A88A-E807541D0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80595B-15F7-C290-75D4-0ED0B6D13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FF815-829B-A442-8030-3EA30C198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1982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D3EC2-7069-C75F-57AA-00BF66D5B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88D8E8-6D0F-3BAB-D4A3-786046EB95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7B6792-8A50-D620-1944-AF58AC45C7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02A756-FF93-4EAD-D578-81FEE756B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C8096-473E-F746-D761-E4A97C3EB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84C3D0-B59D-DCA9-EEC7-E746F8158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0986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49A817-4B06-E22E-05FD-D2FE46C37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CDE46-F5F6-6ED7-20EF-3C9B18357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93A76-7206-5765-1EC6-B7C00D1161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980CF-EDCC-4494-B545-011F2EA9DD1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A286C-7F2B-9F8E-226E-22E9A7CD6B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F704E-C56F-7DE2-1F61-4D33C0B65E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A2623-0B9F-48E8-A944-C0EB58E882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9491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D120DF7-0AD7-0AA8-4FDF-F6C90B91493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8812C8E-FDB9-1D9C-7F92-5D566E6E388C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87102F75-9276-780A-1DBB-974A7A610F76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2000" cy="6858000"/>
                <a:chOff x="0" y="0"/>
                <a:chExt cx="12192000" cy="6858000"/>
              </a:xfrm>
            </p:grpSpPr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7250CD54-3D53-96C9-D145-78BC7356D4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0"/>
                  <a:ext cx="12192000" cy="6858000"/>
                </a:xfrm>
                <a:prstGeom prst="rect">
                  <a:avLst/>
                </a:prstGeom>
              </p:spPr>
            </p:pic>
            <p:sp>
              <p:nvSpPr>
                <p:cNvPr id="6" name="Rectangle: Rounded Corners 5">
                  <a:extLst>
                    <a:ext uri="{FF2B5EF4-FFF2-40B4-BE49-F238E27FC236}">
                      <a16:creationId xmlns:a16="http://schemas.microsoft.com/office/drawing/2014/main" id="{07372354-6951-DB1D-8423-40E4DCF653F5}"/>
                    </a:ext>
                  </a:extLst>
                </p:cNvPr>
                <p:cNvSpPr/>
                <p:nvPr/>
              </p:nvSpPr>
              <p:spPr>
                <a:xfrm>
                  <a:off x="579120" y="2885440"/>
                  <a:ext cx="2804160" cy="1742440"/>
                </a:xfrm>
                <a:prstGeom prst="roundRect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4">
                    <a:shade val="15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28308CE-BBBD-D7E8-9AF2-0DDBC051A7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2796" y="3185160"/>
                <a:ext cx="1216807" cy="1142999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BA2ED771-A515-996C-DF9B-30566D4F97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17617" y="4112894"/>
                <a:ext cx="138504" cy="130103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4F1D8B18-81ED-CFF3-75C2-DCBBDFA6BA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97193" y="3429000"/>
                <a:ext cx="138504" cy="130103"/>
              </a:xfrm>
              <a:prstGeom prst="rect">
                <a:avLst/>
              </a:prstGeom>
            </p:spPr>
          </p:pic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0C9DDA-1AAB-9000-7D4D-5C0D9CA07F32}"/>
                </a:ext>
              </a:extLst>
            </p:cNvPr>
            <p:cNvSpPr txBox="1"/>
            <p:nvPr/>
          </p:nvSpPr>
          <p:spPr>
            <a:xfrm>
              <a:off x="0" y="0"/>
              <a:ext cx="11215396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Supply Chain Analysis!</a:t>
              </a:r>
              <a:br>
                <a:rPr lang="en-US" sz="7200" b="1" dirty="0"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sz="4800" b="1" dirty="0">
                  <a:solidFill>
                    <a:schemeClr val="accent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For AtliQ Mart</a:t>
              </a:r>
              <a:endParaRPr lang="en-IN" sz="72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15B438F-D387-F6A9-CB67-777B024B966E}"/>
                </a:ext>
              </a:extLst>
            </p:cNvPr>
            <p:cNvSpPr txBox="1"/>
            <p:nvPr/>
          </p:nvSpPr>
          <p:spPr>
            <a:xfrm>
              <a:off x="8920480" y="6457890"/>
              <a:ext cx="327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b="1" dirty="0"/>
                <a:t>Presented by : Swapnil Alaspure</a:t>
              </a:r>
              <a:endParaRPr lang="en-IN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69750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DD21BB1-6D36-4EDC-A422-A3B07767BD43}"/>
              </a:ext>
            </a:extLst>
          </p:cNvPr>
          <p:cNvGrpSpPr/>
          <p:nvPr/>
        </p:nvGrpSpPr>
        <p:grpSpPr>
          <a:xfrm>
            <a:off x="243840" y="84879"/>
            <a:ext cx="11948160" cy="5809497"/>
            <a:chOff x="243840" y="84879"/>
            <a:chExt cx="11948160" cy="580949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09A0A41-A12A-7DFD-3897-A97EEA587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7440" y="963624"/>
              <a:ext cx="6004560" cy="493075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F1C4C6B-85FE-B316-AC5B-81A4F78BB361}"/>
                </a:ext>
              </a:extLst>
            </p:cNvPr>
            <p:cNvSpPr txBox="1"/>
            <p:nvPr/>
          </p:nvSpPr>
          <p:spPr>
            <a:xfrm>
              <a:off x="3743960" y="84879"/>
              <a:ext cx="47040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Objective</a:t>
              </a:r>
              <a:endParaRPr lang="en-I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E6A473F-39A0-EE96-0CD2-F8272EFB96F0}"/>
                </a:ext>
              </a:extLst>
            </p:cNvPr>
            <p:cNvSpPr txBox="1"/>
            <p:nvPr/>
          </p:nvSpPr>
          <p:spPr>
            <a:xfrm>
              <a:off x="243840" y="2013228"/>
              <a:ext cx="5943600" cy="2385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spcBef>
                  <a:spcPts val="600"/>
                </a:spcBef>
                <a:buFont typeface="Wingdings" panose="05000000000000000000" pitchFamily="2" charset="2"/>
                <a:buChar char="q"/>
              </a:pPr>
              <a:r>
                <a:rPr lang="en-US" sz="1800" i="0" dirty="0">
                  <a:solidFill>
                    <a:srgbClr val="252423"/>
                  </a:solidFill>
                  <a:effectLst/>
                  <a:highlight>
                    <a:srgbClr val="FFFFFF"/>
                  </a:highlight>
                  <a:latin typeface="+mj-lt"/>
                </a:rPr>
                <a:t>AtliQ Mart, an FMCG manufacturer in Gujarat, faces customer contract issues due to service problems. Key customers have not renewed contracts, possibly due to delays or incomplete deliveries. </a:t>
              </a:r>
            </a:p>
            <a:p>
              <a:pPr marL="285750" indent="-285750" algn="just">
                <a:spcBef>
                  <a:spcPts val="600"/>
                </a:spcBef>
                <a:buFont typeface="Wingdings" panose="05000000000000000000" pitchFamily="2" charset="2"/>
                <a:buChar char="q"/>
              </a:pPr>
              <a:r>
                <a:rPr lang="en-US" sz="1800" i="0" dirty="0">
                  <a:solidFill>
                    <a:srgbClr val="252423"/>
                  </a:solidFill>
                  <a:effectLst/>
                  <a:highlight>
                    <a:srgbClr val="FFFFFF"/>
                  </a:highlight>
                  <a:latin typeface="+mj-lt"/>
                </a:rPr>
                <a:t>To address this, the company needs to track daily 'On-Time' (OT %), 'In-Full' (IF %), and 'On-Time In-Full' (OTIF %) delivery metrics to resolve issues before expanding to new cities.</a:t>
              </a:r>
              <a:endParaRPr lang="en-IN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77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73985E0-D314-C138-1CF4-EEA78AA84443}"/>
              </a:ext>
            </a:extLst>
          </p:cNvPr>
          <p:cNvGrpSpPr/>
          <p:nvPr/>
        </p:nvGrpSpPr>
        <p:grpSpPr>
          <a:xfrm>
            <a:off x="152400" y="84879"/>
            <a:ext cx="13028645" cy="6730112"/>
            <a:chOff x="152400" y="84879"/>
            <a:chExt cx="13028645" cy="673011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3F29FCF-7880-FFBB-C0FB-42EEADCF3F46}"/>
                </a:ext>
              </a:extLst>
            </p:cNvPr>
            <p:cNvGrpSpPr/>
            <p:nvPr/>
          </p:nvGrpSpPr>
          <p:grpSpPr>
            <a:xfrm>
              <a:off x="152400" y="84879"/>
              <a:ext cx="8295640" cy="6730112"/>
              <a:chOff x="152400" y="84879"/>
              <a:chExt cx="8295640" cy="6730112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F1C4C6B-85FE-B316-AC5B-81A4F78BB361}"/>
                  </a:ext>
                </a:extLst>
              </p:cNvPr>
              <p:cNvSpPr txBox="1"/>
              <p:nvPr/>
            </p:nvSpPr>
            <p:spPr>
              <a:xfrm>
                <a:off x="3743960" y="84879"/>
                <a:ext cx="470408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IN" sz="4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E6A473F-39A0-EE96-0CD2-F8272EFB96F0}"/>
                  </a:ext>
                </a:extLst>
              </p:cNvPr>
              <p:cNvSpPr txBox="1"/>
              <p:nvPr/>
            </p:nvSpPr>
            <p:spPr>
              <a:xfrm>
                <a:off x="152400" y="197346"/>
                <a:ext cx="5943600" cy="66176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spcBef>
                    <a:spcPts val="600"/>
                  </a:spcBef>
                  <a:buFont typeface="Wingdings" panose="05000000000000000000" pitchFamily="2" charset="2"/>
                  <a:buChar char="q"/>
                </a:pPr>
                <a:r>
                  <a:rPr lang="en-US" b="1" i="0" dirty="0">
                    <a:solidFill>
                      <a:srgbClr val="252423"/>
                    </a:solidFill>
                    <a:effectLst/>
                    <a:highlight>
                      <a:srgbClr val="FFFFFF"/>
                    </a:highlight>
                    <a:latin typeface="+mj-lt"/>
                  </a:rPr>
                  <a:t>The key areas of focus were:</a:t>
                </a:r>
              </a:p>
              <a:p>
                <a:pPr algn="just">
                  <a:spcBef>
                    <a:spcPts val="600"/>
                  </a:spcBef>
                </a:pPr>
                <a:r>
                  <a:rPr lang="en-IN" sz="1600" dirty="0"/>
                  <a:t>On-Time Delivery (OT%):</a:t>
                </a:r>
              </a:p>
              <a:p>
                <a:pPr marL="742950" lvl="5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rgbClr val="252423"/>
                    </a:solidFill>
                    <a:highlight>
                      <a:srgbClr val="FFFFFF"/>
                    </a:highlight>
                    <a:latin typeface="+mj-lt"/>
                  </a:rPr>
                  <a:t>Measurement of the percentage of orders delivered on or before the promised delivery date.</a:t>
                </a:r>
              </a:p>
              <a:p>
                <a:pPr algn="just">
                  <a:spcBef>
                    <a:spcPts val="600"/>
                  </a:spcBef>
                </a:pPr>
                <a:r>
                  <a:rPr lang="en-IN" sz="1600" dirty="0"/>
                  <a:t>In-Full Delivery (IF%):</a:t>
                </a:r>
              </a:p>
              <a:p>
                <a:pPr marL="742950" lvl="5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rgbClr val="252423"/>
                    </a:solidFill>
                    <a:highlight>
                      <a:srgbClr val="FFFFFF"/>
                    </a:highlight>
                    <a:latin typeface="+mj-lt"/>
                  </a:rPr>
                  <a:t>Assessment of the percentage of orders delivered with the full quantity requested by customers.</a:t>
                </a:r>
              </a:p>
              <a:p>
                <a:pPr indent="-285750" algn="just">
                  <a:spcBef>
                    <a:spcPts val="600"/>
                  </a:spcBef>
                </a:pPr>
                <a:r>
                  <a:rPr lang="en-IN" sz="1600" dirty="0"/>
                  <a:t>On-Time In-Full Delivery (OTIF%):</a:t>
                </a:r>
              </a:p>
              <a:p>
                <a:pPr marL="742950" lvl="5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rgbClr val="252423"/>
                    </a:solidFill>
                    <a:highlight>
                      <a:srgbClr val="FFFFFF"/>
                    </a:highlight>
                    <a:latin typeface="+mj-lt"/>
                  </a:rPr>
                  <a:t>Calculation of the combined metric (OTIF%) to track how often orders are delivered both on time and in full.</a:t>
                </a:r>
              </a:p>
              <a:p>
                <a:pPr marL="0" lvl="5" algn="just">
                  <a:spcBef>
                    <a:spcPts val="600"/>
                  </a:spcBef>
                </a:pPr>
                <a:r>
                  <a:rPr lang="en-US" sz="1600" dirty="0"/>
                  <a:t>Line Fill Rate (</a:t>
                </a:r>
                <a:r>
                  <a:rPr lang="en-US" sz="1600" dirty="0" err="1"/>
                  <a:t>LiFR</a:t>
                </a:r>
                <a:r>
                  <a:rPr lang="en-US" sz="1600" dirty="0"/>
                  <a:t>%):</a:t>
                </a:r>
              </a:p>
              <a:p>
                <a:pPr marL="742950" lvl="5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IN" sz="1600" dirty="0">
                    <a:solidFill>
                      <a:srgbClr val="252423"/>
                    </a:solidFill>
                    <a:highlight>
                      <a:srgbClr val="FFFFFF"/>
                    </a:highlight>
                    <a:latin typeface="+mj-lt"/>
                  </a:rPr>
                  <a:t>Line Fill Rate is an important metric for the supply planning team to understand how many lines they shipped out of the total lines ordered.</a:t>
                </a:r>
                <a:endParaRPr lang="en-US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endParaRPr>
              </a:p>
              <a:p>
                <a:pPr marL="0" lvl="5" algn="just">
                  <a:spcBef>
                    <a:spcPts val="600"/>
                  </a:spcBef>
                </a:pPr>
                <a:r>
                  <a:rPr lang="en-US" sz="1600" dirty="0"/>
                  <a:t>Volume Fill Rate (</a:t>
                </a:r>
                <a:r>
                  <a:rPr lang="en-US" sz="1600" dirty="0" err="1"/>
                  <a:t>VoFR</a:t>
                </a:r>
                <a:r>
                  <a:rPr lang="en-US" sz="1600" dirty="0"/>
                  <a:t>%):</a:t>
                </a:r>
              </a:p>
              <a:p>
                <a:pPr marL="742950" lvl="5" indent="-285750" algn="just">
                  <a:lnSpc>
                    <a:spcPct val="107000"/>
                  </a:lnSpc>
                  <a:spcBef>
                    <a:spcPts val="600"/>
                  </a:spcBef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IN" sz="1600" dirty="0">
                    <a:solidFill>
                      <a:srgbClr val="252423"/>
                    </a:solidFill>
                    <a:highlight>
                      <a:srgbClr val="FFFFFF"/>
                    </a:highlight>
                    <a:latin typeface="+mj-lt"/>
                  </a:rPr>
                  <a:t>Volume useful for the supply planning team to understand the total quantity they are able to ship for a customer per order or for a given period of time.</a:t>
                </a:r>
                <a:endParaRPr lang="en-US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endParaRPr>
              </a:p>
              <a:p>
                <a:pPr indent="-285750" algn="just">
                  <a:spcBef>
                    <a:spcPts val="600"/>
                  </a:spcBef>
                </a:pPr>
                <a:r>
                  <a:rPr lang="en-IN" sz="1600" dirty="0"/>
                  <a:t>Daily Tracking and Response:</a:t>
                </a:r>
              </a:p>
              <a:p>
                <a:pPr marL="742950" lvl="5" indent="-285750" algn="just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rgbClr val="252423"/>
                    </a:solidFill>
                    <a:highlight>
                      <a:srgbClr val="FFFFFF"/>
                    </a:highlight>
                    <a:latin typeface="+mj-lt"/>
                  </a:rPr>
                  <a:t>Implemented a dashboard to track daily OT, IF, and OTIF metrics, enabling the supply chain team to swiftly respond to service level issues.</a:t>
                </a:r>
                <a:endParaRPr lang="en-IN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endParaRPr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B9757C7-EFE5-6F5D-F3DD-605D85E0E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310564" y="471546"/>
              <a:ext cx="7870481" cy="59149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0273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F80E1C1-DEBF-6B8E-C1EB-29E07B5CC53E}"/>
              </a:ext>
            </a:extLst>
          </p:cNvPr>
          <p:cNvGrpSpPr/>
          <p:nvPr/>
        </p:nvGrpSpPr>
        <p:grpSpPr>
          <a:xfrm>
            <a:off x="243840" y="84879"/>
            <a:ext cx="11948160" cy="5895503"/>
            <a:chOff x="243840" y="84879"/>
            <a:chExt cx="11948160" cy="589550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F1C4C6B-85FE-B316-AC5B-81A4F78BB361}"/>
                </a:ext>
              </a:extLst>
            </p:cNvPr>
            <p:cNvSpPr txBox="1"/>
            <p:nvPr/>
          </p:nvSpPr>
          <p:spPr>
            <a:xfrm>
              <a:off x="3743960" y="84879"/>
              <a:ext cx="47040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Methodology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E6A473F-39A0-EE96-0CD2-F8272EFB96F0}"/>
                </a:ext>
              </a:extLst>
            </p:cNvPr>
            <p:cNvSpPr txBox="1"/>
            <p:nvPr/>
          </p:nvSpPr>
          <p:spPr>
            <a:xfrm>
              <a:off x="243840" y="963624"/>
              <a:ext cx="5943600" cy="4493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spcBef>
                  <a:spcPts val="600"/>
                </a:spcBef>
                <a:buFont typeface="Wingdings" panose="05000000000000000000" pitchFamily="2" charset="2"/>
                <a:buChar char="q"/>
              </a:pPr>
              <a:r>
                <a:rPr lang="en-IN" sz="1600" b="1" dirty="0"/>
                <a:t>Data Collection</a:t>
              </a:r>
              <a:r>
                <a:rPr lang="en-IN" sz="1600" dirty="0"/>
                <a:t>: </a:t>
              </a:r>
            </a:p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The data for this analysis was sourced from Codebasics, covering the period from March to August.</a:t>
              </a:r>
            </a:p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This data provided a comprehensive overview of key supply chain metrics during this timeframe, allowing for a focused analysis on recent performance.</a:t>
              </a:r>
              <a:r>
                <a:rPr lang="en-IN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 </a:t>
              </a:r>
              <a:endParaRPr lang="en-IN" sz="1600" b="1" dirty="0">
                <a:solidFill>
                  <a:srgbClr val="252423"/>
                </a:solidFill>
                <a:highlight>
                  <a:srgbClr val="FFFFFF"/>
                </a:highlight>
                <a:latin typeface="+mj-lt"/>
              </a:endParaRPr>
            </a:p>
            <a:p>
              <a:pPr marL="285750" lvl="4" indent="-285750">
                <a:spcBef>
                  <a:spcPts val="600"/>
                </a:spcBef>
                <a:buFont typeface="Wingdings" panose="05000000000000000000" pitchFamily="2" charset="2"/>
                <a:buChar char="q"/>
              </a:pPr>
              <a:r>
                <a:rPr lang="en-IN" sz="1600" b="1" dirty="0"/>
                <a:t>Tools and Techniques</a:t>
              </a:r>
              <a:r>
                <a:rPr lang="en-IN" sz="1600" dirty="0"/>
                <a:t>:</a:t>
              </a:r>
            </a:p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Utilized Power BI for the analysis, enabling the creation of detailed dashboards and visualizations to track and compare key performance indicators (KPIs) such as OT%, IF%, and OTIF%.</a:t>
              </a:r>
            </a:p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The analysis incorporated techniques like trend analysis and performance benchmarking to evaluate delivery service levels against the set targets.</a:t>
              </a:r>
            </a:p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Used Star Schema data model to do analysis.</a:t>
              </a:r>
              <a:br>
                <a:rPr lang="en-IN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</a:br>
              <a:endParaRPr lang="en-IN" sz="1600" dirty="0">
                <a:solidFill>
                  <a:srgbClr val="252423"/>
                </a:solidFill>
                <a:highlight>
                  <a:srgbClr val="FFFFFF"/>
                </a:highlight>
                <a:latin typeface="+mj-lt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1033B66-7658-19F3-744E-97C1BE82C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7440" y="963624"/>
              <a:ext cx="6004560" cy="50167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7516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30A6722-66CE-FC3F-47AB-A51C98907B91}"/>
              </a:ext>
            </a:extLst>
          </p:cNvPr>
          <p:cNvGrpSpPr/>
          <p:nvPr/>
        </p:nvGrpSpPr>
        <p:grpSpPr>
          <a:xfrm>
            <a:off x="243840" y="84879"/>
            <a:ext cx="11948160" cy="6166630"/>
            <a:chOff x="243840" y="84879"/>
            <a:chExt cx="11948160" cy="616663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F1C4C6B-85FE-B316-AC5B-81A4F78BB361}"/>
                </a:ext>
              </a:extLst>
            </p:cNvPr>
            <p:cNvSpPr txBox="1"/>
            <p:nvPr/>
          </p:nvSpPr>
          <p:spPr>
            <a:xfrm>
              <a:off x="3743960" y="84879"/>
              <a:ext cx="47040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Key Findings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E6A473F-39A0-EE96-0CD2-F8272EFB96F0}"/>
                </a:ext>
              </a:extLst>
            </p:cNvPr>
            <p:cNvSpPr txBox="1"/>
            <p:nvPr/>
          </p:nvSpPr>
          <p:spPr>
            <a:xfrm>
              <a:off x="243840" y="963624"/>
              <a:ext cx="5943600" cy="4247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All the Key Metrics (OT%, IF%, OTIF%) are far behind the target.</a:t>
              </a:r>
            </a:p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On an average, orders are delayed by 1.69 days from the estimated time of arrival.</a:t>
              </a:r>
            </a:p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Lotus Mart, Vijay Stores, Acclaimed stores, </a:t>
              </a:r>
              <a:r>
                <a:rPr lang="en-IN" sz="1600" dirty="0" err="1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Rel</a:t>
              </a:r>
              <a:r>
                <a:rPr lang="en-IN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 Fresh have the highest orders as well as delayed the most to deliver the products on time.</a:t>
              </a:r>
            </a:p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Biscuits, Ghee, curd and butter products are most delayed to deliver. </a:t>
              </a:r>
            </a:p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There is no noticeable improvements in any of the key metrics in the last 5 months.</a:t>
              </a:r>
            </a:p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There is a huge gap in IF% and OTIF% for most of the customers.</a:t>
              </a:r>
            </a:p>
            <a:p>
              <a:pPr marL="742950" lvl="5" indent="-28575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IN" sz="1600" dirty="0">
                  <a:solidFill>
                    <a:srgbClr val="252423"/>
                  </a:solidFill>
                  <a:highlight>
                    <a:srgbClr val="FFFFFF"/>
                  </a:highlight>
                  <a:latin typeface="+mj-lt"/>
                </a:rPr>
                <a:t>Overall Line Fill Rate is 65.96% and Volume Fill Rate is 96.59%.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0489210-0254-1754-0468-B2D4D23D21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8399" y="792764"/>
              <a:ext cx="5943601" cy="54587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3806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7EBA2F7-331E-3790-B5D2-36D2B492BBFF}"/>
              </a:ext>
            </a:extLst>
          </p:cNvPr>
          <p:cNvGrpSpPr/>
          <p:nvPr/>
        </p:nvGrpSpPr>
        <p:grpSpPr>
          <a:xfrm>
            <a:off x="2667000" y="270588"/>
            <a:ext cx="6858000" cy="6501490"/>
            <a:chOff x="2667000" y="270588"/>
            <a:chExt cx="6858000" cy="650149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299D43A-BCCB-08A4-A4B0-2E0DB0FBE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7000" y="270588"/>
              <a:ext cx="6858000" cy="6316824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4244E93-07E2-B970-7DB5-04737CA56AB0}"/>
                </a:ext>
              </a:extLst>
            </p:cNvPr>
            <p:cNvSpPr txBox="1"/>
            <p:nvPr/>
          </p:nvSpPr>
          <p:spPr>
            <a:xfrm>
              <a:off x="4460240" y="6402746"/>
              <a:ext cx="327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b="1" dirty="0"/>
                <a:t>Presented by : Swapnil Alaspure</a:t>
              </a:r>
              <a:endParaRPr lang="en-IN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536405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301</TotalTime>
  <Words>505</Words>
  <Application>Microsoft Office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Swapnil Alaspure</dc:creator>
  <cp:lastModifiedBy>Swapnil Alaspure</cp:lastModifiedBy>
  <cp:revision>3</cp:revision>
  <dcterms:created xsi:type="dcterms:W3CDTF">2024-08-19T11:31:15Z</dcterms:created>
  <dcterms:modified xsi:type="dcterms:W3CDTF">2024-08-20T19:16:20Z</dcterms:modified>
</cp:coreProperties>
</file>

<file path=docProps/thumbnail.jpeg>
</file>